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21"/>
  </p:handoutMasterIdLst>
  <p:sldIdLst>
    <p:sldId id="280" r:id="rId2"/>
    <p:sldId id="257" r:id="rId3"/>
    <p:sldId id="263" r:id="rId4"/>
    <p:sldId id="260" r:id="rId5"/>
    <p:sldId id="265" r:id="rId6"/>
    <p:sldId id="267" r:id="rId7"/>
    <p:sldId id="266" r:id="rId8"/>
    <p:sldId id="268" r:id="rId9"/>
    <p:sldId id="286" r:id="rId10"/>
    <p:sldId id="287" r:id="rId11"/>
    <p:sldId id="288" r:id="rId12"/>
    <p:sldId id="289" r:id="rId13"/>
    <p:sldId id="290" r:id="rId14"/>
    <p:sldId id="292" r:id="rId15"/>
    <p:sldId id="294" r:id="rId16"/>
    <p:sldId id="269" r:id="rId17"/>
    <p:sldId id="264" r:id="rId18"/>
    <p:sldId id="291" r:id="rId19"/>
    <p:sldId id="270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7486-356C-4359-AAD7-0166E81783B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71EA-B38F-40AA-9DC5-E93DC3C44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9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5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3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2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4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0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5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8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9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9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0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1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67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Stellar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611" y="4385733"/>
            <a:ext cx="6687590" cy="183218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life cycle of stars</a:t>
            </a:r>
          </a:p>
          <a:p>
            <a:r>
              <a:rPr lang="en-US" dirty="0" smtClean="0"/>
              <a:t>Objectives: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Define various types of stars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Predict the outcome of a star’s cycle based upon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Stellar Evolution</a:t>
            </a:r>
          </a:p>
        </p:txBody>
      </p:sp>
      <p:pic>
        <p:nvPicPr>
          <p:cNvPr id="92168" name="Picture 8" descr="CH26_1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52525"/>
            <a:ext cx="838200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38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Stellar Evolution</a:t>
            </a:r>
          </a:p>
        </p:txBody>
      </p:sp>
      <p:pic>
        <p:nvPicPr>
          <p:cNvPr id="88071" name="Picture 7" descr="CH26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52525"/>
            <a:ext cx="838200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17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Stellar Evolution</a:t>
            </a:r>
          </a:p>
        </p:txBody>
      </p:sp>
      <p:pic>
        <p:nvPicPr>
          <p:cNvPr id="93192" name="Picture 8" descr="CH26_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52525"/>
            <a:ext cx="838200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988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1" y="2337593"/>
            <a:ext cx="9092897" cy="2723804"/>
            <a:chOff x="-2263056" y="1304925"/>
            <a:chExt cx="15140856" cy="4535488"/>
          </a:xfrm>
        </p:grpSpPr>
        <p:pic>
          <p:nvPicPr>
            <p:cNvPr id="5" name="Picture 8" descr="CH26_10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3056" y="1304925"/>
              <a:ext cx="8382000" cy="453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H26_1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304925"/>
              <a:ext cx="8382000" cy="453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14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Comparison amongst 5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353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115300" cy="927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 comparison between different star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/>
        </p:blipFill>
        <p:spPr bwMode="auto">
          <a:xfrm>
            <a:off x="0" y="927100"/>
            <a:ext cx="9144000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324"/>
            <a:ext cx="7772400" cy="1201615"/>
          </a:xfrm>
        </p:spPr>
        <p:txBody>
          <a:bodyPr/>
          <a:lstStyle/>
          <a:p>
            <a:r>
              <a:rPr lang="en-US" dirty="0" smtClean="0"/>
              <a:t>Comparing LOW-&amp;-Medium-Mass stars to High-Mass Stars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55318"/>
              </p:ext>
            </p:extLst>
          </p:nvPr>
        </p:nvGraphicFramePr>
        <p:xfrm>
          <a:off x="154546" y="1336540"/>
          <a:ext cx="8822028" cy="528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366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Feature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High Mass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Low-to-medium</a:t>
                      </a:r>
                      <a:r>
                        <a:rPr lang="en-US" sz="2300" baseline="0" dirty="0" smtClean="0"/>
                        <a:t> Mass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79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Mass, compared to the Sun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More than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dirty="0" smtClean="0"/>
                        <a:t>8x larger than the sun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1/10 – 8 times the mass of the sun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Length of life cycle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Millions of years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10-100 billions of years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Features of life cycle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Hotter, brighter,</a:t>
                      </a:r>
                      <a:r>
                        <a:rPr lang="en-US" sz="2300" baseline="0" dirty="0" smtClean="0"/>
                        <a:t> faster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Cooler, dimmer, longer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569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Elements produced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Up to iron (#26 on PTE)</a:t>
                      </a:r>
                    </a:p>
                    <a:p>
                      <a:r>
                        <a:rPr lang="en-US" sz="2300" dirty="0" smtClean="0"/>
                        <a:t>(Super-high-mass produces bigger)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Hydrogen</a:t>
                      </a:r>
                      <a:r>
                        <a:rPr lang="en-US" sz="2300" baseline="0" dirty="0" smtClean="0"/>
                        <a:t> and helium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Color of Main Sequence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Blue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Yellow or red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End product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Neutron star or Black hole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White Dwarf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5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i.infopls.com/images/ESCI168NEBULA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74720" y="0"/>
            <a:ext cx="2414016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81088" y="5582749"/>
            <a:ext cx="890016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03620" y="5584316"/>
            <a:ext cx="809244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5582750"/>
            <a:ext cx="1219200" cy="4455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79520" y="4032165"/>
            <a:ext cx="1316736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1088" y="66293"/>
            <a:ext cx="1371600" cy="54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8392" y="3587748"/>
            <a:ext cx="1042416" cy="355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705772">
            <a:off x="6858000" y="1760387"/>
            <a:ext cx="1524000" cy="74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8656" y="2402838"/>
            <a:ext cx="1322832" cy="3989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9488" y="4973148"/>
            <a:ext cx="1048512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62528" y="5583765"/>
            <a:ext cx="1078992" cy="444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83280" y="3818807"/>
            <a:ext cx="1121664" cy="3630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71488" y="3877056"/>
            <a:ext cx="1231392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51120" y="3208866"/>
            <a:ext cx="1347216" cy="1229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86128" y="1627972"/>
            <a:ext cx="2414016" cy="9116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3014132"/>
            <a:ext cx="1213104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3104" y="2590800"/>
            <a:ext cx="1578864" cy="1286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1584" y="5714999"/>
            <a:ext cx="2414016" cy="1143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34512" y="6138332"/>
            <a:ext cx="2414016" cy="609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02881" y="6028265"/>
            <a:ext cx="135331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Theoretical. It takes 20 billion years to form &amp; the universe isn’t that old.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584" y="45720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Fill in this chart.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2880" y="1386080"/>
            <a:ext cx="1286256" cy="339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12" idx="0"/>
          </p:cNvCxnSpPr>
          <p:nvPr/>
        </p:nvCxnSpPr>
        <p:spPr>
          <a:xfrm flipV="1">
            <a:off x="8229600" y="3318932"/>
            <a:ext cx="0" cy="268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i.infopls.com/images/ESCI168NEBULA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27265" y="1402080"/>
            <a:ext cx="13167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NEUTRON &amp; PULSAR STARS</a:t>
            </a:r>
            <a:endParaRPr lang="en-US" sz="12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76" y="450761"/>
            <a:ext cx="291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given a blank version of this that you will need to fill out.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sz="2400" dirty="0"/>
              <a:t>Stellar Evolution </a:t>
            </a:r>
            <a:r>
              <a:rPr lang="en-US" sz="2400" dirty="0" smtClean="0"/>
              <a:t>Poster: </a:t>
            </a:r>
            <a:r>
              <a:rPr lang="en-US" sz="2400" dirty="0" smtClean="0"/>
              <a:t>15pt EC</a:t>
            </a:r>
            <a:endParaRPr lang="en-US" sz="2400" dirty="0"/>
          </a:p>
          <a:p>
            <a:r>
              <a:rPr lang="en-US" sz="2400" dirty="0" smtClean="0"/>
              <a:t>To practice studying stellar evolution, you and your group will produce a large scale flow chart version of the chart you filled out. Note. Your flow chart will not be exactly the same as the chart. The chart you filled out is a reference to diagram each of the sequences separately (with different beginnings). Start with a large piece of butcher paper and (with a small line) separate it into an upper and lower section. The upper section will be for the stellar evolution of a LTM-mass star, and the lower section will be for a high-mass star. Note when it’s due.</a:t>
            </a:r>
          </a:p>
          <a:p>
            <a:r>
              <a:rPr lang="en-US" sz="2400" dirty="0" smtClean="0"/>
              <a:t>Poster requirements: </a:t>
            </a:r>
          </a:p>
          <a:p>
            <a:pPr lvl="1"/>
            <a:r>
              <a:rPr lang="en-US" sz="2000" dirty="0" smtClean="0"/>
              <a:t>On a white background.</a:t>
            </a:r>
          </a:p>
          <a:p>
            <a:pPr lvl="1"/>
            <a:r>
              <a:rPr lang="en-US" sz="2000" dirty="0" smtClean="0"/>
              <a:t>Steps 1-8 diagramed for Low-to-Medium-mass </a:t>
            </a:r>
            <a:r>
              <a:rPr lang="en-US" sz="2000" dirty="0" smtClean="0"/>
              <a:t>Stars</a:t>
            </a:r>
          </a:p>
          <a:p>
            <a:pPr lvl="1"/>
            <a:r>
              <a:rPr lang="en-US" sz="2000" dirty="0" smtClean="0"/>
              <a:t>Steps 1-8 diagramed for High-mass Stars. </a:t>
            </a:r>
          </a:p>
          <a:p>
            <a:pPr lvl="1"/>
            <a:r>
              <a:rPr lang="en-US" sz="2000" dirty="0" smtClean="0"/>
              <a:t>Must </a:t>
            </a:r>
            <a:r>
              <a:rPr lang="en-US" sz="2000" dirty="0" smtClean="0"/>
              <a:t>include accurate colors for each stage </a:t>
            </a:r>
            <a:endParaRPr lang="en-US" sz="2000" dirty="0" smtClean="0"/>
          </a:p>
          <a:p>
            <a:pPr lvl="1"/>
            <a:r>
              <a:rPr lang="en-US" sz="2000" dirty="0" smtClean="0"/>
              <a:t>Must </a:t>
            </a:r>
            <a:r>
              <a:rPr lang="en-US" sz="2000" smtClean="0"/>
              <a:t>be </a:t>
            </a:r>
            <a:r>
              <a:rPr lang="en-US" sz="2000" smtClean="0"/>
              <a:t>neat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730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stellar evolution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54234"/>
            <a:ext cx="8329353" cy="47050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see countless stars in the night sky and they usually look the same.</a:t>
            </a:r>
          </a:p>
          <a:p>
            <a:r>
              <a:rPr lang="en-US" sz="2400" dirty="0" smtClean="0"/>
              <a:t>What we can’t really see is that these stars have been around for very long periods of time, progressing through a life cycle of sorts.</a:t>
            </a:r>
          </a:p>
          <a:p>
            <a:r>
              <a:rPr lang="en-US" sz="2400" dirty="0" smtClean="0"/>
              <a:t>The image of a night sky is just a snapshot within this extremely long cycle.</a:t>
            </a:r>
          </a:p>
          <a:p>
            <a:r>
              <a:rPr lang="en-US" sz="2400" u="sng" dirty="0" smtClean="0"/>
              <a:t>The entire cycle of a star is called </a:t>
            </a:r>
            <a:r>
              <a:rPr lang="en-US" sz="2400" b="1" u="sng" dirty="0" smtClean="0"/>
              <a:t>Stellar Evolution</a:t>
            </a:r>
            <a:r>
              <a:rPr lang="en-US" sz="2400" u="sng" dirty="0" smtClean="0"/>
              <a:t>.</a:t>
            </a:r>
          </a:p>
          <a:p>
            <a:r>
              <a:rPr lang="en-US" sz="2400" u="sng" dirty="0" smtClean="0"/>
              <a:t>Stellar = of a star</a:t>
            </a:r>
          </a:p>
          <a:p>
            <a:r>
              <a:rPr lang="en-US" sz="2400" u="sng" dirty="0" smtClean="0"/>
              <a:t>Evolution = a process of development or change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1719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i.infopls.com/images/ESCI168NEBULA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27265" y="1402080"/>
            <a:ext cx="13167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NEUTRON &amp; PULSAR STARS</a:t>
            </a:r>
            <a:endParaRPr lang="en-US" sz="12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276" y="450761"/>
            <a:ext cx="291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given a blank version of this that you will need to fill out.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" y="432262"/>
            <a:ext cx="9110133" cy="6076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716" y="365761"/>
            <a:ext cx="1604357" cy="619298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886" y="1579417"/>
            <a:ext cx="6342611" cy="478813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Stars are formed by nebulae (“Stellar Nursery”)</a:t>
            </a:r>
          </a:p>
          <a:p>
            <a:r>
              <a:rPr lang="en-US" sz="2400" dirty="0" smtClean="0"/>
              <a:t>Different nebulae have differences in the amount of gas they have to </a:t>
            </a:r>
            <a:r>
              <a:rPr lang="en-US" sz="2400" b="1" dirty="0" smtClean="0"/>
              <a:t>start</a:t>
            </a:r>
            <a:r>
              <a:rPr lang="en-US" sz="2400" dirty="0" smtClean="0"/>
              <a:t> with.</a:t>
            </a:r>
          </a:p>
          <a:p>
            <a:r>
              <a:rPr lang="en-US" sz="2400" u="sng" dirty="0"/>
              <a:t>The mass of the star when it forms determines the particulars of the cycle a star goes through.</a:t>
            </a:r>
          </a:p>
          <a:p>
            <a:pPr lvl="1"/>
            <a:r>
              <a:rPr lang="en-US" sz="2200" dirty="0" smtClean="0"/>
              <a:t>Nebulae with little gas can form low-mass stars.</a:t>
            </a:r>
          </a:p>
          <a:p>
            <a:pPr lvl="1"/>
            <a:r>
              <a:rPr lang="en-US" sz="2200" dirty="0" smtClean="0"/>
              <a:t>Nebulae with more gas can form medium-mass stars.</a:t>
            </a:r>
          </a:p>
          <a:p>
            <a:pPr lvl="1"/>
            <a:r>
              <a:rPr lang="en-US" sz="2200" dirty="0" smtClean="0"/>
              <a:t>Nebulae with a lot of gas can form high-mass stars.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886" y="609602"/>
            <a:ext cx="5494713" cy="969816"/>
          </a:xfrm>
        </p:spPr>
        <p:txBody>
          <a:bodyPr/>
          <a:lstStyle/>
          <a:p>
            <a:r>
              <a:rPr lang="en-US" b="1" dirty="0" smtClean="0"/>
              <a:t>Different Cycles of Stars: Mass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85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</a:t>
            </a:r>
            <a:br>
              <a:rPr lang="en-US" dirty="0" smtClean="0"/>
            </a:br>
            <a:r>
              <a:rPr lang="en-US" dirty="0" smtClean="0"/>
              <a:t>The Life Cycle of LOW- &amp; Medium-Mass Stars</a:t>
            </a:r>
            <a:endParaRPr lang="en-US" dirty="0"/>
          </a:p>
        </p:txBody>
      </p:sp>
      <p:pic>
        <p:nvPicPr>
          <p:cNvPr id="4" name="Content Placeholder 3" descr="Image result for stages of a stars lif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1948"/>
            <a:ext cx="7772400" cy="2608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1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1" y="0"/>
            <a:ext cx="7772400" cy="580291"/>
          </a:xfrm>
        </p:spPr>
        <p:txBody>
          <a:bodyPr>
            <a:normAutofit/>
          </a:bodyPr>
          <a:lstStyle/>
          <a:p>
            <a:r>
              <a:rPr lang="en-US" dirty="0" smtClean="0"/>
              <a:t>Low-to-medium-mass stars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" y="540913"/>
            <a:ext cx="8845061" cy="61174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u="sng" dirty="0" smtClean="0"/>
              <a:t>Step 1: Small to medium cloud of gas.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Starting from smaller nebular clouds, low-to-medium-density stars start  as smaller clouds of gas.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u="sng" dirty="0" smtClean="0"/>
              <a:t>Step 2: Protosun forms through gravity.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When given proper initial momentum (from a nearby supernova for example) the cloud starts to spin and condense forming a </a:t>
            </a:r>
            <a:r>
              <a:rPr lang="en-US" b="1" dirty="0" err="1" smtClean="0"/>
              <a:t>protostar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u="sng" dirty="0" smtClean="0"/>
              <a:t>Step 3: Nuclear fusion causes light and energy to be released.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protostar</a:t>
            </a:r>
            <a:r>
              <a:rPr lang="en-US" dirty="0" smtClean="0"/>
              <a:t> continues to condense due to gravity, forcing collisions in the hydrogen atoms, increasing internal pressure and temperature to extremes, and causing nuclear fusion.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Nuclear fusion happens in excess of 10,000,000°C!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u="sng" dirty="0" smtClean="0"/>
              <a:t>Step 4: Stars enter its Main Sequence.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With </a:t>
            </a:r>
            <a:r>
              <a:rPr lang="en-US" u="sng" dirty="0" smtClean="0"/>
              <a:t>gravity</a:t>
            </a:r>
            <a:r>
              <a:rPr lang="en-US" dirty="0" smtClean="0"/>
              <a:t> (inward force) </a:t>
            </a:r>
            <a:r>
              <a:rPr lang="en-US" u="sng" dirty="0" smtClean="0"/>
              <a:t>balanced against the nuclear fusion</a:t>
            </a:r>
            <a:r>
              <a:rPr lang="en-US" dirty="0" smtClean="0"/>
              <a:t> (outward force), </a:t>
            </a:r>
            <a:r>
              <a:rPr lang="en-US" u="sng" dirty="0" smtClean="0"/>
              <a:t>stars enter a stabilization period called its </a:t>
            </a:r>
            <a:r>
              <a:rPr lang="en-US" b="1" u="sng" dirty="0" smtClean="0"/>
              <a:t>main sequence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Roughly 90% of a star’s life, 10-100s of billions of years.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u="sng" dirty="0" smtClean="0"/>
              <a:t>Step 5: Forms a Red Giant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Main sequence persists as long as there is hydrogen to fuel nuclear fusion. When hydrogen runs out, gravity is greater than the fusion force and </a:t>
            </a:r>
            <a:r>
              <a:rPr lang="en-US" u="sng" dirty="0" smtClean="0"/>
              <a:t>the core shrinks</a:t>
            </a:r>
            <a:r>
              <a:rPr lang="en-US" dirty="0" smtClean="0"/>
              <a:t>. </a:t>
            </a:r>
            <a:r>
              <a:rPr lang="en-US" u="sng" dirty="0" smtClean="0"/>
              <a:t>Fusion occurs outside the core, causing the outer regions of the star to expand dramatically until it forms a red giant creating helium in the process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u="sng" dirty="0" smtClean="0"/>
              <a:t>Step 6: Forms Planetary Nebula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Fusion in the now helium-core persists until the fuel (atoms) are used up</a:t>
            </a:r>
            <a:r>
              <a:rPr lang="en-US" u="sng" dirty="0" smtClean="0"/>
              <a:t>. Gravity forces the helium into a core while the other matter surrounding the core is emitted to space as a cloud, forming a </a:t>
            </a:r>
            <a:r>
              <a:rPr lang="en-US" b="1" u="sng" dirty="0" smtClean="0"/>
              <a:t>planetary nebula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u="sng" dirty="0" smtClean="0"/>
              <a:t>Step 7: Forms White Dwarf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Once the nebula dissipates enough, </a:t>
            </a:r>
            <a:r>
              <a:rPr lang="en-US" u="sng" dirty="0" smtClean="0"/>
              <a:t>the remaining core forms a </a:t>
            </a:r>
            <a:r>
              <a:rPr lang="en-US" b="1" u="sng" dirty="0" smtClean="0"/>
              <a:t>white dwarf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</a:t>
            </a:r>
            <a:br>
              <a:rPr lang="en-US" dirty="0" smtClean="0"/>
            </a:br>
            <a:r>
              <a:rPr lang="en-US" dirty="0" smtClean="0"/>
              <a:t>The Life Cycle of High-Mass Stars</a:t>
            </a:r>
            <a:endParaRPr lang="en-US" dirty="0"/>
          </a:p>
        </p:txBody>
      </p:sp>
      <p:pic>
        <p:nvPicPr>
          <p:cNvPr id="4" name="Content Placeholder 3" descr="Image result for stages of a stars lif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9209"/>
            <a:ext cx="7772400" cy="3074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3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568568"/>
          </a:xfrm>
        </p:spPr>
        <p:txBody>
          <a:bodyPr/>
          <a:lstStyle/>
          <a:p>
            <a:r>
              <a:rPr lang="en-US" dirty="0" smtClean="0"/>
              <a:t>High Mass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4" y="568568"/>
            <a:ext cx="8877992" cy="60608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u="sng" dirty="0"/>
              <a:t>Step 1: </a:t>
            </a:r>
            <a:r>
              <a:rPr lang="en-US" u="sng" dirty="0" smtClean="0"/>
              <a:t>Large cloud of gas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Starting </a:t>
            </a:r>
            <a:r>
              <a:rPr lang="en-US" dirty="0"/>
              <a:t>from </a:t>
            </a:r>
            <a:r>
              <a:rPr lang="en-US" dirty="0" smtClean="0"/>
              <a:t>larger </a:t>
            </a:r>
            <a:r>
              <a:rPr lang="en-US" dirty="0"/>
              <a:t>nebular </a:t>
            </a:r>
            <a:r>
              <a:rPr lang="en-US" dirty="0" smtClean="0"/>
              <a:t>clouds, </a:t>
            </a:r>
            <a:r>
              <a:rPr lang="en-US" u="sng" dirty="0" smtClean="0"/>
              <a:t>high-density </a:t>
            </a:r>
            <a:r>
              <a:rPr lang="en-US" u="sng" dirty="0"/>
              <a:t>stars start  </a:t>
            </a:r>
            <a:r>
              <a:rPr lang="en-US" u="sng" dirty="0" smtClean="0"/>
              <a:t>as large </a:t>
            </a:r>
            <a:r>
              <a:rPr lang="en-US" u="sng" dirty="0"/>
              <a:t>clouds of gas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High-mass stars start with at least 8 times more matter than our sun.</a:t>
            </a:r>
            <a:endParaRPr lang="en-US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u="sng" dirty="0"/>
              <a:t>Step 2: </a:t>
            </a:r>
            <a:r>
              <a:rPr lang="en-US" u="sng" dirty="0" smtClean="0"/>
              <a:t>Forms protosun.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When </a:t>
            </a:r>
            <a:r>
              <a:rPr lang="en-US" dirty="0"/>
              <a:t>given proper initial momentum (from a nearby supernova for example) </a:t>
            </a:r>
            <a:r>
              <a:rPr lang="en-US" u="sng" dirty="0"/>
              <a:t>the cloud starts to condense forming a </a:t>
            </a:r>
            <a:r>
              <a:rPr lang="en-US" b="1" u="sng" dirty="0" err="1"/>
              <a:t>protostar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u="sng" dirty="0"/>
              <a:t>Step 3: Nuclear fusion causes light and energy to be released.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 err="1"/>
              <a:t>protostar</a:t>
            </a:r>
            <a:r>
              <a:rPr lang="en-US" dirty="0"/>
              <a:t> continues to condense due to gravity, forcing collisions in the hydrogen atoms, increasing internal pressure and temperature to extremes, and causing nuclear fusion.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u="sng" dirty="0"/>
              <a:t>Step 4: Stars enter its Main Sequence.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With </a:t>
            </a:r>
            <a:r>
              <a:rPr lang="en-US" u="sng" dirty="0"/>
              <a:t>gravity</a:t>
            </a:r>
            <a:r>
              <a:rPr lang="en-US" dirty="0"/>
              <a:t> (inward force) </a:t>
            </a:r>
            <a:r>
              <a:rPr lang="en-US" u="sng" dirty="0"/>
              <a:t>balanced against the nuclear fusion</a:t>
            </a:r>
            <a:r>
              <a:rPr lang="en-US" dirty="0"/>
              <a:t> (outward force), </a:t>
            </a:r>
            <a:r>
              <a:rPr lang="en-US" u="sng" dirty="0"/>
              <a:t>stars enter a stabilization period called its </a:t>
            </a:r>
            <a:r>
              <a:rPr lang="en-US" b="1" u="sng" dirty="0"/>
              <a:t>main sequence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u="sng" dirty="0" smtClean="0"/>
              <a:t>Step </a:t>
            </a:r>
            <a:r>
              <a:rPr lang="en-US" u="sng" dirty="0"/>
              <a:t>5</a:t>
            </a:r>
            <a:r>
              <a:rPr lang="en-US" u="sng" dirty="0" smtClean="0"/>
              <a:t>: Forms into a SUPER Red Giant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Main </a:t>
            </a:r>
            <a:r>
              <a:rPr lang="en-US" dirty="0"/>
              <a:t>sequence persists as long as there is hydrogen to fuel nuclear fusion. When hydrogen runs out, gravity is greater than the fusion force and </a:t>
            </a:r>
            <a:r>
              <a:rPr lang="en-US" u="sng" dirty="0"/>
              <a:t>the core shrinks</a:t>
            </a:r>
            <a:r>
              <a:rPr lang="en-US" dirty="0"/>
              <a:t>. </a:t>
            </a:r>
            <a:r>
              <a:rPr lang="en-US" u="sng" dirty="0"/>
              <a:t>Fusion occurs outside the core, causing the outer regions of the star to expand </a:t>
            </a:r>
            <a:r>
              <a:rPr lang="en-US" u="sng" dirty="0" smtClean="0"/>
              <a:t>dramatically, creating heavier elements in the process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u="sng" dirty="0"/>
              <a:t>Step </a:t>
            </a:r>
            <a:r>
              <a:rPr lang="en-US" u="sng" dirty="0" smtClean="0"/>
              <a:t>6: Produces a Supernova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Fusion </a:t>
            </a:r>
            <a:r>
              <a:rPr lang="en-US" dirty="0"/>
              <a:t>in the now helium-core persists until the fuel (atoms) are used up</a:t>
            </a:r>
            <a:r>
              <a:rPr lang="en-US" u="sng" dirty="0"/>
              <a:t>. Gravity forces the helium into a core while the other matter surrounding the core </a:t>
            </a:r>
            <a:r>
              <a:rPr lang="en-US" u="sng" dirty="0" smtClean="0"/>
              <a:t>explodes into space, crating heavier elements in the process.</a:t>
            </a:r>
            <a:endParaRPr lang="en-US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u="sng" dirty="0"/>
              <a:t>Step </a:t>
            </a:r>
            <a:r>
              <a:rPr lang="en-US" u="sng" dirty="0" smtClean="0"/>
              <a:t>7: Black Hole or Neutron Star forms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Masses &gt; (greater than) 3x greater than the sun </a:t>
            </a:r>
            <a:r>
              <a:rPr lang="en-US" dirty="0" smtClean="0">
                <a:sym typeface="Wingdings" panose="05000000000000000000" pitchFamily="2" charset="2"/>
              </a:rPr>
              <a:t> the core implodes into a Black Hole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 smtClean="0">
                <a:sym typeface="Wingdings" panose="05000000000000000000" pitchFamily="2" charset="2"/>
              </a:rPr>
              <a:t>Masses &lt; (les than) 3x greater than the sun  the core forms a Neutron Star.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Stellar Evolution</a:t>
            </a:r>
          </a:p>
        </p:txBody>
      </p:sp>
      <p:pic>
        <p:nvPicPr>
          <p:cNvPr id="87049" name="Picture 9" descr="CH26_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52525"/>
            <a:ext cx="838200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225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1438</TotalTime>
  <Words>1116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Lucida Sans Unicode</vt:lpstr>
      <vt:lpstr>Wingdings</vt:lpstr>
      <vt:lpstr>Celestial</vt:lpstr>
      <vt:lpstr>Stellar Evolution</vt:lpstr>
      <vt:lpstr>What does stellar evolution mean?</vt:lpstr>
      <vt:lpstr>PowerPoint Presentation</vt:lpstr>
      <vt:lpstr>Different Cycles of Stars: Mass</vt:lpstr>
      <vt:lpstr>Overview: The Life Cycle of LOW- &amp; Medium-Mass Stars</vt:lpstr>
      <vt:lpstr>Low-to-medium-mass stars LIFE CYCLE</vt:lpstr>
      <vt:lpstr>OVERVIEW:  The Life Cycle of High-Mass Stars</vt:lpstr>
      <vt:lpstr>High Mass Life Cycle</vt:lpstr>
      <vt:lpstr>Stellar Evolution</vt:lpstr>
      <vt:lpstr>Stellar Evolution</vt:lpstr>
      <vt:lpstr>Stellar Evolution</vt:lpstr>
      <vt:lpstr>Stellar Evolution</vt:lpstr>
      <vt:lpstr>PowerPoint Presentation</vt:lpstr>
      <vt:lpstr>Size Comparison amongst 5 stars</vt:lpstr>
      <vt:lpstr>Color comparison between different star classes</vt:lpstr>
      <vt:lpstr>Comparing LOW-&amp;-Medium-Mass stars to High-Mass Stars</vt:lpstr>
      <vt:lpstr>PowerPoint Presentation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Evolution</dc:title>
  <dc:creator>Ives, Keith</dc:creator>
  <cp:lastModifiedBy>Chiang, Kwok him</cp:lastModifiedBy>
  <cp:revision>48</cp:revision>
  <cp:lastPrinted>2017-09-06T17:21:04Z</cp:lastPrinted>
  <dcterms:created xsi:type="dcterms:W3CDTF">2017-08-28T17:10:00Z</dcterms:created>
  <dcterms:modified xsi:type="dcterms:W3CDTF">2018-08-13T17:12:12Z</dcterms:modified>
</cp:coreProperties>
</file>